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embeddedFontLst>
    <p:embeddedFont>
      <p:font typeface="Unbounded"/>
      <p:regular r:id="rId15"/>
    </p:embeddedFont>
    <p:embeddedFont>
      <p:font typeface="Unbounded"/>
      <p:regular r:id="rId16"/>
    </p:embeddedFont>
    <p:embeddedFont>
      <p:font typeface="Open Sans"/>
      <p:regular r:id="rId17"/>
    </p:embeddedFont>
    <p:embeddedFont>
      <p:font typeface="Open Sans"/>
      <p:regular r:id="rId18"/>
    </p:embeddedFont>
    <p:embeddedFont>
      <p:font typeface="Open Sans"/>
      <p:regular r:id="rId19"/>
    </p:embeddedFont>
    <p:embeddedFont>
      <p:font typeface="Open Sans"/>
      <p:regular r:id="rId20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Relationship Id="rId19" Type="http://schemas.openxmlformats.org/officeDocument/2006/relationships/font" Target="fonts/font5.fntdata"/><Relationship Id="rId20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5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9.xml"/><Relationship Id="rId6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345650"/>
            <a:ext cx="7556421" cy="2835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Психолого-педагогическая работа с детьми с ТНР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5520928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26895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Цели и задачи психолого-педагогической работы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14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Развитие речи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2573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Улучшение артикуляции, фонематического слуха, лексики, грамматики и связной речи.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811429"/>
            <a:ext cx="3978116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Повышение познавательных способностей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5101233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Развитие внимания, памяти, мышления, пространственного восприятия.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811429"/>
            <a:ext cx="39781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Социальная адаптация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746903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Стимулирование коммуникативных навыков, развитие самостоятельности и самооценки.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4737" y="930354"/>
            <a:ext cx="7634526" cy="2695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300"/>
              </a:lnSpc>
              <a:buNone/>
            </a:pPr>
            <a:r>
              <a:rPr lang="en-US" sz="4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Методы диагностики речевых и познавательных нарушений</a:t>
            </a:r>
            <a:endParaRPr lang="en-US" sz="4200" dirty="0"/>
          </a:p>
        </p:txBody>
      </p:sp>
      <p:sp>
        <p:nvSpPr>
          <p:cNvPr id="4" name="Shape 1"/>
          <p:cNvSpPr/>
          <p:nvPr/>
        </p:nvSpPr>
        <p:spPr>
          <a:xfrm>
            <a:off x="754737" y="4191833"/>
            <a:ext cx="485180" cy="485180"/>
          </a:xfrm>
          <a:prstGeom prst="roundRect">
            <a:avLst>
              <a:gd name="adj" fmla="val 18668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13209" y="4272677"/>
            <a:ext cx="168235" cy="3234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</a:t>
            </a:r>
            <a:endParaRPr lang="en-US" sz="2500" dirty="0"/>
          </a:p>
        </p:txBody>
      </p:sp>
      <p:sp>
        <p:nvSpPr>
          <p:cNvPr id="6" name="Text 3"/>
          <p:cNvSpPr/>
          <p:nvPr/>
        </p:nvSpPr>
        <p:spPr>
          <a:xfrm>
            <a:off x="1455539" y="4191833"/>
            <a:ext cx="3008709" cy="673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Тесты и опросники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455539" y="4995029"/>
            <a:ext cx="3008709" cy="10347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16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Оценка уровня развития речи и познавательных функций.</a:t>
            </a:r>
            <a:endParaRPr lang="en-US" sz="1650" dirty="0"/>
          </a:p>
        </p:txBody>
      </p:sp>
      <p:sp>
        <p:nvSpPr>
          <p:cNvPr id="8" name="Shape 5"/>
          <p:cNvSpPr/>
          <p:nvPr/>
        </p:nvSpPr>
        <p:spPr>
          <a:xfrm>
            <a:off x="4679871" y="4191833"/>
            <a:ext cx="485180" cy="485180"/>
          </a:xfrm>
          <a:prstGeom prst="roundRect">
            <a:avLst>
              <a:gd name="adj" fmla="val 18668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787384" y="4272677"/>
            <a:ext cx="270034" cy="3234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</a:t>
            </a:r>
            <a:endParaRPr lang="en-US" sz="2500" dirty="0"/>
          </a:p>
        </p:txBody>
      </p:sp>
      <p:sp>
        <p:nvSpPr>
          <p:cNvPr id="10" name="Text 7"/>
          <p:cNvSpPr/>
          <p:nvPr/>
        </p:nvSpPr>
        <p:spPr>
          <a:xfrm>
            <a:off x="5380673" y="4191833"/>
            <a:ext cx="2695575" cy="3369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Наблюдение</a:t>
            </a:r>
            <a:endParaRPr lang="en-US" sz="2100" dirty="0"/>
          </a:p>
        </p:txBody>
      </p:sp>
      <p:sp>
        <p:nvSpPr>
          <p:cNvPr id="11" name="Text 8"/>
          <p:cNvSpPr/>
          <p:nvPr/>
        </p:nvSpPr>
        <p:spPr>
          <a:xfrm>
            <a:off x="5380673" y="4658082"/>
            <a:ext cx="3008709" cy="689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16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Анализ поведения ребенка в различных ситуациях.</a:t>
            </a:r>
            <a:endParaRPr lang="en-US" sz="1650" dirty="0"/>
          </a:p>
        </p:txBody>
      </p:sp>
      <p:sp>
        <p:nvSpPr>
          <p:cNvPr id="12" name="Shape 9"/>
          <p:cNvSpPr/>
          <p:nvPr/>
        </p:nvSpPr>
        <p:spPr>
          <a:xfrm>
            <a:off x="754737" y="6487954"/>
            <a:ext cx="485180" cy="485180"/>
          </a:xfrm>
          <a:prstGeom prst="roundRect">
            <a:avLst>
              <a:gd name="adj" fmla="val 18668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861655" y="6568797"/>
            <a:ext cx="271343" cy="3234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</a:t>
            </a:r>
            <a:endParaRPr lang="en-US" sz="2500" dirty="0"/>
          </a:p>
        </p:txBody>
      </p:sp>
      <p:sp>
        <p:nvSpPr>
          <p:cNvPr id="14" name="Text 11"/>
          <p:cNvSpPr/>
          <p:nvPr/>
        </p:nvSpPr>
        <p:spPr>
          <a:xfrm>
            <a:off x="1455539" y="6487954"/>
            <a:ext cx="3815596" cy="3369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Беседа с родителями</a:t>
            </a:r>
            <a:endParaRPr lang="en-US" sz="2100" dirty="0"/>
          </a:p>
        </p:txBody>
      </p:sp>
      <p:sp>
        <p:nvSpPr>
          <p:cNvPr id="15" name="Text 12"/>
          <p:cNvSpPr/>
          <p:nvPr/>
        </p:nvSpPr>
        <p:spPr>
          <a:xfrm>
            <a:off x="1455539" y="6954202"/>
            <a:ext cx="6933724" cy="3449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16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Сбор информации о развитии ребенка.</a:t>
            </a:r>
            <a:endParaRPr lang="en-US" sz="16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2105" y="512802"/>
            <a:ext cx="7839789" cy="17470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4550"/>
              </a:lnSpc>
              <a:buNone/>
            </a:pPr>
            <a:r>
              <a:rPr lang="en-US" sz="3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Развитие коммуникативных навыков у детей с ТНР</a:t>
            </a:r>
            <a:endParaRPr lang="en-US" sz="36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05" y="2539246"/>
            <a:ext cx="465773" cy="46577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52105" y="3191351"/>
            <a:ext cx="4647009" cy="2911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Упражнения на развитие речи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52105" y="3594259"/>
            <a:ext cx="7839789" cy="298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Использование игр, сказок, песен.</a:t>
            </a:r>
            <a:endParaRPr lang="en-US" sz="14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05" y="4451390"/>
            <a:ext cx="465773" cy="46577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52105" y="5103495"/>
            <a:ext cx="2409944" cy="2911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Работа в группе</a:t>
            </a:r>
            <a:endParaRPr lang="en-US" sz="1800" dirty="0"/>
          </a:p>
        </p:txBody>
      </p:sp>
      <p:sp>
        <p:nvSpPr>
          <p:cNvPr id="9" name="Text 4"/>
          <p:cNvSpPr/>
          <p:nvPr/>
        </p:nvSpPr>
        <p:spPr>
          <a:xfrm>
            <a:off x="652105" y="5506403"/>
            <a:ext cx="7839789" cy="298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Стимулирование общения и взаимодействия детей.</a:t>
            </a:r>
            <a:endParaRPr lang="en-US" sz="14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105" y="6363533"/>
            <a:ext cx="465773" cy="46577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52105" y="7015639"/>
            <a:ext cx="2409944" cy="2911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Обратная связь</a:t>
            </a:r>
            <a:endParaRPr lang="en-US" sz="1800" dirty="0"/>
          </a:p>
        </p:txBody>
      </p:sp>
      <p:sp>
        <p:nvSpPr>
          <p:cNvPr id="12" name="Text 6"/>
          <p:cNvSpPr/>
          <p:nvPr/>
        </p:nvSpPr>
        <p:spPr>
          <a:xfrm>
            <a:off x="652105" y="7418546"/>
            <a:ext cx="7839789" cy="298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Позитивное подкрепление и похвала.</a:t>
            </a:r>
            <a:endParaRPr lang="en-US" sz="14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2737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1647" y="3449836"/>
            <a:ext cx="13047107" cy="14137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Формирование лексико-грамматических навыков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1647" y="5202793"/>
            <a:ext cx="4198263" cy="2404229"/>
          </a:xfrm>
          <a:prstGeom prst="roundRect">
            <a:avLst>
              <a:gd name="adj" fmla="val 3952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5366" y="5436513"/>
            <a:ext cx="2827377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Лексика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5366" y="5925502"/>
            <a:ext cx="3730823" cy="14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Расширение словарного запаса, обучение употреблению синонимов, антонимов, описания предметов.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16009" y="5202793"/>
            <a:ext cx="4198263" cy="2404229"/>
          </a:xfrm>
          <a:prstGeom prst="roundRect">
            <a:avLst>
              <a:gd name="adj" fmla="val 3952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449729" y="5436513"/>
            <a:ext cx="2827377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Грамматика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49729" y="5925502"/>
            <a:ext cx="3730823" cy="1085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Упражнения на употребление правильных падежей, родов, чисел, времени.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40372" y="5202793"/>
            <a:ext cx="4198263" cy="2404229"/>
          </a:xfrm>
          <a:prstGeom prst="roundRect">
            <a:avLst>
              <a:gd name="adj" fmla="val 3952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874091" y="5436513"/>
            <a:ext cx="2827377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Чтение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874091" y="5925502"/>
            <a:ext cx="3730823" cy="1085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Развитие понимания прочитанного, словарного запаса.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43268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1157" y="2969300"/>
            <a:ext cx="13268087" cy="1216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4750"/>
              </a:lnSpc>
              <a:buNone/>
            </a:pPr>
            <a:r>
              <a:rPr lang="en-US" sz="38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Работа над звукопроизношением и фонематическим восприятием</a:t>
            </a:r>
            <a:endParaRPr lang="en-US" sz="3800" dirty="0"/>
          </a:p>
        </p:txBody>
      </p:sp>
      <p:sp>
        <p:nvSpPr>
          <p:cNvPr id="4" name="Shape 1"/>
          <p:cNvSpPr/>
          <p:nvPr/>
        </p:nvSpPr>
        <p:spPr>
          <a:xfrm>
            <a:off x="681157" y="6085046"/>
            <a:ext cx="13268087" cy="22860"/>
          </a:xfrm>
          <a:prstGeom prst="roundRect">
            <a:avLst>
              <a:gd name="adj" fmla="val 357568"/>
            </a:avLst>
          </a:prstGeom>
          <a:solidFill>
            <a:srgbClr val="BCDBD4"/>
          </a:solidFill>
          <a:ln/>
        </p:spPr>
      </p:sp>
      <p:sp>
        <p:nvSpPr>
          <p:cNvPr id="5" name="Shape 2"/>
          <p:cNvSpPr/>
          <p:nvPr/>
        </p:nvSpPr>
        <p:spPr>
          <a:xfrm>
            <a:off x="3937992" y="5403949"/>
            <a:ext cx="22860" cy="681157"/>
          </a:xfrm>
          <a:prstGeom prst="roundRect">
            <a:avLst>
              <a:gd name="adj" fmla="val 357568"/>
            </a:avLst>
          </a:prstGeom>
          <a:solidFill>
            <a:srgbClr val="BCDBD4"/>
          </a:solidFill>
          <a:ln/>
        </p:spPr>
      </p:sp>
      <p:sp>
        <p:nvSpPr>
          <p:cNvPr id="6" name="Shape 3"/>
          <p:cNvSpPr/>
          <p:nvPr/>
        </p:nvSpPr>
        <p:spPr>
          <a:xfrm>
            <a:off x="3730585" y="5866150"/>
            <a:ext cx="437793" cy="437793"/>
          </a:xfrm>
          <a:prstGeom prst="roundRect">
            <a:avLst>
              <a:gd name="adj" fmla="val 1867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3873579" y="5939016"/>
            <a:ext cx="151805" cy="291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</a:t>
            </a:r>
            <a:endParaRPr lang="en-US" sz="2250" dirty="0"/>
          </a:p>
        </p:txBody>
      </p:sp>
      <p:sp>
        <p:nvSpPr>
          <p:cNvPr id="8" name="Text 5"/>
          <p:cNvSpPr/>
          <p:nvPr/>
        </p:nvSpPr>
        <p:spPr>
          <a:xfrm>
            <a:off x="1521500" y="4477226"/>
            <a:ext cx="4855964" cy="303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Артикуляционная гимнастика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875705" y="4897874"/>
            <a:ext cx="6147673" cy="311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Упражнения для тренировки мышц речи.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7303651" y="6084987"/>
            <a:ext cx="22860" cy="681157"/>
          </a:xfrm>
          <a:prstGeom prst="roundRect">
            <a:avLst>
              <a:gd name="adj" fmla="val 357568"/>
            </a:avLst>
          </a:prstGeom>
          <a:solidFill>
            <a:srgbClr val="BCDBD4"/>
          </a:solidFill>
          <a:ln/>
        </p:spPr>
      </p:sp>
      <p:sp>
        <p:nvSpPr>
          <p:cNvPr id="11" name="Shape 8"/>
          <p:cNvSpPr/>
          <p:nvPr/>
        </p:nvSpPr>
        <p:spPr>
          <a:xfrm>
            <a:off x="7096244" y="5866150"/>
            <a:ext cx="437793" cy="437793"/>
          </a:xfrm>
          <a:prstGeom prst="roundRect">
            <a:avLst>
              <a:gd name="adj" fmla="val 1867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193280" y="5939016"/>
            <a:ext cx="243721" cy="291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</a:t>
            </a:r>
            <a:endParaRPr lang="en-US" sz="2250" dirty="0"/>
          </a:p>
        </p:txBody>
      </p:sp>
      <p:sp>
        <p:nvSpPr>
          <p:cNvPr id="13" name="Text 10"/>
          <p:cNvSpPr/>
          <p:nvPr/>
        </p:nvSpPr>
        <p:spPr>
          <a:xfrm>
            <a:off x="5226487" y="6960751"/>
            <a:ext cx="4177427" cy="303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Дифференциация звуков</a:t>
            </a:r>
            <a:endParaRPr lang="en-US" sz="1900" dirty="0"/>
          </a:p>
        </p:txBody>
      </p:sp>
      <p:sp>
        <p:nvSpPr>
          <p:cNvPr id="14" name="Text 11"/>
          <p:cNvSpPr/>
          <p:nvPr/>
        </p:nvSpPr>
        <p:spPr>
          <a:xfrm>
            <a:off x="4241363" y="7381399"/>
            <a:ext cx="6147673" cy="311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Обучение отличию звуков.</a:t>
            </a:r>
            <a:endParaRPr lang="en-US" sz="1500" dirty="0"/>
          </a:p>
        </p:txBody>
      </p:sp>
      <p:sp>
        <p:nvSpPr>
          <p:cNvPr id="15" name="Shape 12"/>
          <p:cNvSpPr/>
          <p:nvPr/>
        </p:nvSpPr>
        <p:spPr>
          <a:xfrm>
            <a:off x="10669310" y="5403949"/>
            <a:ext cx="22860" cy="681157"/>
          </a:xfrm>
          <a:prstGeom prst="roundRect">
            <a:avLst>
              <a:gd name="adj" fmla="val 357568"/>
            </a:avLst>
          </a:prstGeom>
          <a:solidFill>
            <a:srgbClr val="BCDBD4"/>
          </a:solidFill>
          <a:ln/>
        </p:spPr>
      </p:sp>
      <p:sp>
        <p:nvSpPr>
          <p:cNvPr id="16" name="Shape 13"/>
          <p:cNvSpPr/>
          <p:nvPr/>
        </p:nvSpPr>
        <p:spPr>
          <a:xfrm>
            <a:off x="10461903" y="5866150"/>
            <a:ext cx="437793" cy="437793"/>
          </a:xfrm>
          <a:prstGeom prst="roundRect">
            <a:avLst>
              <a:gd name="adj" fmla="val 1867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10558343" y="5939016"/>
            <a:ext cx="244912" cy="291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</a:t>
            </a:r>
            <a:endParaRPr lang="en-US" sz="2250" dirty="0"/>
          </a:p>
        </p:txBody>
      </p:sp>
      <p:sp>
        <p:nvSpPr>
          <p:cNvPr id="18" name="Text 15"/>
          <p:cNvSpPr/>
          <p:nvPr/>
        </p:nvSpPr>
        <p:spPr>
          <a:xfrm>
            <a:off x="8837890" y="4477226"/>
            <a:ext cx="3685818" cy="303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Автоматизация звуков</a:t>
            </a:r>
            <a:endParaRPr lang="en-US" sz="1900" dirty="0"/>
          </a:p>
        </p:txBody>
      </p:sp>
      <p:sp>
        <p:nvSpPr>
          <p:cNvPr id="19" name="Text 16"/>
          <p:cNvSpPr/>
          <p:nvPr/>
        </p:nvSpPr>
        <p:spPr>
          <a:xfrm>
            <a:off x="7607022" y="4897874"/>
            <a:ext cx="6147673" cy="311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Упражнения на правильное произношение.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05376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Развитие связной речи и навыков монологической речи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976563"/>
            <a:ext cx="2173724" cy="1306949"/>
          </a:xfrm>
          <a:prstGeom prst="roundRect">
            <a:avLst>
              <a:gd name="adj" fmla="val 728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28224" y="3403283"/>
            <a:ext cx="147399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3194328" y="320337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Пересказ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3194328" y="3693795"/>
            <a:ext cx="47921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Обучение пересказу прочитанных текстов.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3080861" y="4268272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BCDBD4"/>
          </a:solidFill>
          <a:ln/>
        </p:spPr>
      </p:sp>
      <p:sp>
        <p:nvSpPr>
          <p:cNvPr id="8" name="Shape 6"/>
          <p:cNvSpPr/>
          <p:nvPr/>
        </p:nvSpPr>
        <p:spPr>
          <a:xfrm>
            <a:off x="793790" y="4396859"/>
            <a:ext cx="4347567" cy="1306949"/>
          </a:xfrm>
          <a:prstGeom prst="roundRect">
            <a:avLst>
              <a:gd name="adj" fmla="val 728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1028224" y="4823579"/>
            <a:ext cx="236696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368171" y="4623673"/>
            <a:ext cx="407467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Сочинение рассказов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368171" y="5114092"/>
            <a:ext cx="40746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Развитие креативного мышления.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5254704" y="5688568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BCDBD4"/>
          </a:solidFill>
          <a:ln/>
        </p:spPr>
      </p:sp>
      <p:sp>
        <p:nvSpPr>
          <p:cNvPr id="13" name="Shape 11"/>
          <p:cNvSpPr/>
          <p:nvPr/>
        </p:nvSpPr>
        <p:spPr>
          <a:xfrm>
            <a:off x="793790" y="5817156"/>
            <a:ext cx="6521410" cy="1306949"/>
          </a:xfrm>
          <a:prstGeom prst="roundRect">
            <a:avLst>
              <a:gd name="adj" fmla="val 728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1028224" y="6243876"/>
            <a:ext cx="237768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7542014" y="6043970"/>
            <a:ext cx="410491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Проведение диалогов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7542014" y="6534388"/>
            <a:ext cx="418409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Упражнения на обмен информацией.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2345" y="814983"/>
            <a:ext cx="7819311" cy="1774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4650"/>
              </a:lnSpc>
              <a:buNone/>
            </a:pPr>
            <a:r>
              <a:rPr lang="en-US" sz="37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Работа с семьей: включение родителей в коррекционный процесс</a:t>
            </a:r>
            <a:endParaRPr lang="en-US" sz="37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45" y="2872978"/>
            <a:ext cx="946190" cy="151388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892379" y="3062168"/>
            <a:ext cx="2365415" cy="2956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Консультации</a:t>
            </a:r>
            <a:endParaRPr lang="en-US" sz="1850" dirty="0"/>
          </a:p>
        </p:txBody>
      </p:sp>
      <p:sp>
        <p:nvSpPr>
          <p:cNvPr id="6" name="Text 2"/>
          <p:cNvSpPr/>
          <p:nvPr/>
        </p:nvSpPr>
        <p:spPr>
          <a:xfrm>
            <a:off x="1892379" y="3471267"/>
            <a:ext cx="6589276" cy="3026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Информирование родителей о прогрессе ребенка.</a:t>
            </a:r>
            <a:endParaRPr lang="en-US" sz="14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45" y="4386858"/>
            <a:ext cx="946190" cy="151388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892379" y="4576048"/>
            <a:ext cx="3094315" cy="2956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Домашние задания</a:t>
            </a:r>
            <a:endParaRPr lang="en-US" sz="1850" dirty="0"/>
          </a:p>
        </p:txBody>
      </p:sp>
      <p:sp>
        <p:nvSpPr>
          <p:cNvPr id="9" name="Text 4"/>
          <p:cNvSpPr/>
          <p:nvPr/>
        </p:nvSpPr>
        <p:spPr>
          <a:xfrm>
            <a:off x="1892379" y="4985147"/>
            <a:ext cx="6589276" cy="3026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Задания для родителей, которые помогают развивать речь ребенка.</a:t>
            </a:r>
            <a:endParaRPr lang="en-US" sz="14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45" y="5900738"/>
            <a:ext cx="946190" cy="151388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892379" y="6089928"/>
            <a:ext cx="2365415" cy="2956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Рекомендации</a:t>
            </a:r>
            <a:endParaRPr lang="en-US" sz="1850" dirty="0"/>
          </a:p>
        </p:txBody>
      </p:sp>
      <p:sp>
        <p:nvSpPr>
          <p:cNvPr id="12" name="Text 6"/>
          <p:cNvSpPr/>
          <p:nvPr/>
        </p:nvSpPr>
        <p:spPr>
          <a:xfrm>
            <a:off x="1892379" y="6499027"/>
            <a:ext cx="6589276" cy="3026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Рекомендации по использованию специальных методов и приемов.</a:t>
            </a:r>
            <a:endParaRPr lang="en-US" sz="14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2024-12-10T16:48:36Z</dcterms:created>
  <dcterms:modified xsi:type="dcterms:W3CDTF">2024-12-10T16:48:36Z</dcterms:modified>
</cp:coreProperties>
</file>