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Petrona"/>
      <p:regular r:id="rId15"/>
    </p:embeddedFont>
    <p:embeddedFont>
      <p:font typeface="Petrona"/>
      <p:regular r:id="rId16"/>
    </p:embeddedFont>
    <p:embeddedFont>
      <p:font typeface="Petrona"/>
      <p:regular r:id="rId17"/>
    </p:embeddedFont>
    <p:embeddedFont>
      <p:font typeface="Petrona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46878"/>
            <a:ext cx="75564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Коррекционно-развивающая работа с детьми с ТНР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5219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1220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Особенности речевого и психического развития детей с ТНР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196715"/>
            <a:ext cx="320063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Речевые нарушения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79559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Задержка речевого развития, нарушение произношения, словарного запаса, грамматики, а также трудности с пониманием речи.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196715"/>
            <a:ext cx="413111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Психические особенности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7599521" y="479559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Возможны проблемы с вниманием, памятью, мышлением, эмоционально-волевой сферой, а также социальным взаимодействием.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437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8191" y="3347442"/>
            <a:ext cx="13094018" cy="1440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Цели и задачи коррекционно-развивающей работы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768191" y="5364242"/>
            <a:ext cx="384096" cy="384096"/>
          </a:xfrm>
          <a:prstGeom prst="roundRect">
            <a:avLst>
              <a:gd name="adj" fmla="val 24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71719" y="5364242"/>
            <a:ext cx="288107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 речи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371719" y="5856089"/>
            <a:ext cx="3614857" cy="1053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Повышение уровня речевого развития, устранение имеющихся речевых нарушений.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06008" y="5364242"/>
            <a:ext cx="384096" cy="384096"/>
          </a:xfrm>
          <a:prstGeom prst="roundRect">
            <a:avLst>
              <a:gd name="adj" fmla="val 24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809536" y="5364242"/>
            <a:ext cx="3614857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Коррекция психических функций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5809536" y="6216253"/>
            <a:ext cx="3614857" cy="140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 внимания, памяти, мышления, эмоционально-волевой сферы, а также социализации.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43824" y="5364242"/>
            <a:ext cx="384096" cy="384096"/>
          </a:xfrm>
          <a:prstGeom prst="roundRect">
            <a:avLst>
              <a:gd name="adj" fmla="val 24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47352" y="5364242"/>
            <a:ext cx="3614857" cy="1080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Создание благоприятных условий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10247352" y="6576417"/>
            <a:ext cx="3614857" cy="1053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Обеспечение комфортной обстановки для обучения и развития ребенка.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443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371" y="2982039"/>
            <a:ext cx="13261658" cy="1283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Методы и приёмы коррекционно-развивающей работы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84371" y="4558308"/>
            <a:ext cx="6533078" cy="1469946"/>
          </a:xfrm>
          <a:prstGeom prst="roundRect">
            <a:avLst>
              <a:gd name="adj" fmla="val 558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87492" y="4761428"/>
            <a:ext cx="2566511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Игровые методы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887492" y="5199578"/>
            <a:ext cx="6126837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Использование игр для обучения и развития речи, внимания, памяти, мышления.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412950" y="4558308"/>
            <a:ext cx="6533078" cy="1469946"/>
          </a:xfrm>
          <a:prstGeom prst="roundRect">
            <a:avLst>
              <a:gd name="adj" fmla="val 558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16071" y="4761428"/>
            <a:ext cx="2615327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Наглядные методы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616071" y="5199578"/>
            <a:ext cx="6126837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Применение картинок, видеоматериалов, демонстраций для закрепления материала.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84371" y="6223754"/>
            <a:ext cx="6533078" cy="1469946"/>
          </a:xfrm>
          <a:prstGeom prst="roundRect">
            <a:avLst>
              <a:gd name="adj" fmla="val 558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87492" y="6426875"/>
            <a:ext cx="2586038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Словесные методы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87492" y="6865025"/>
            <a:ext cx="6126837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Упражнения на развитие речи, артикуляционную гимнастику, фонематический слух.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412950" y="6223754"/>
            <a:ext cx="6533078" cy="1469946"/>
          </a:xfrm>
          <a:prstGeom prst="roundRect">
            <a:avLst>
              <a:gd name="adj" fmla="val 558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16071" y="6426875"/>
            <a:ext cx="3054906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Практические методы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616071" y="6865025"/>
            <a:ext cx="6126837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Обучение бытовым навыкам, развитие мелкой моторики, координации движений.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066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813" y="3425309"/>
            <a:ext cx="13058775" cy="1473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0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 лексико-грамматического строя речи</a:t>
            </a:r>
            <a:endParaRPr lang="en-US" sz="46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5235535"/>
            <a:ext cx="561261" cy="5612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5813" y="6021229"/>
            <a:ext cx="4128373" cy="736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Расширение словарного запаса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785813" y="6892409"/>
            <a:ext cx="4128373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Изучение новых слов, понятий, обогащение речи.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94" y="5235535"/>
            <a:ext cx="561261" cy="56126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0894" y="6021229"/>
            <a:ext cx="4128492" cy="736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Формирование грамматических навыков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5250894" y="6892409"/>
            <a:ext cx="4128492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Обучение правильной грамматике, согласованию слов в предложении.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95" y="5235535"/>
            <a:ext cx="561261" cy="56126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6095" y="6021229"/>
            <a:ext cx="3632121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 связной речи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716095" y="6524149"/>
            <a:ext cx="4128373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Умение составлять рассказы, пересказывать тексты, вести диалог.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3035" y="892254"/>
            <a:ext cx="7750731" cy="1306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Формирование фонетико-фонематических процессов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470094" y="2497098"/>
            <a:ext cx="22860" cy="4840248"/>
          </a:xfrm>
          <a:prstGeom prst="roundRect">
            <a:avLst>
              <a:gd name="adj" fmla="val 365714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6682561" y="2933343"/>
            <a:ext cx="696635" cy="22860"/>
          </a:xfrm>
          <a:prstGeom prst="roundRect">
            <a:avLst>
              <a:gd name="adj" fmla="val 365714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6257627" y="2720935"/>
            <a:ext cx="447794" cy="44779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14433" y="2788087"/>
            <a:ext cx="134183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576304" y="2696051"/>
            <a:ext cx="4661416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 фонематического слуха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576304" y="3141940"/>
            <a:ext cx="635746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Различение звуков речи, определение их местоположения в слове.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682561" y="4613077"/>
            <a:ext cx="696635" cy="22860"/>
          </a:xfrm>
          <a:prstGeom prst="roundRect">
            <a:avLst>
              <a:gd name="adj" fmla="val 365714"/>
            </a:avLst>
          </a:prstGeom>
          <a:solidFill>
            <a:srgbClr val="B2D4E5"/>
          </a:solidFill>
          <a:ln/>
        </p:spPr>
      </p:sp>
      <p:sp>
        <p:nvSpPr>
          <p:cNvPr id="11" name="Shape 8"/>
          <p:cNvSpPr/>
          <p:nvPr/>
        </p:nvSpPr>
        <p:spPr>
          <a:xfrm>
            <a:off x="6257627" y="4400669"/>
            <a:ext cx="447794" cy="44779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92644" y="4467820"/>
            <a:ext cx="177760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576304" y="4375785"/>
            <a:ext cx="4025741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Формирование артикуляции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576304" y="4821674"/>
            <a:ext cx="635746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Обучение правильной постановке звуков, укрепление артикуляционного аппарата.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682561" y="6292810"/>
            <a:ext cx="696635" cy="22860"/>
          </a:xfrm>
          <a:prstGeom prst="roundRect">
            <a:avLst>
              <a:gd name="adj" fmla="val 365714"/>
            </a:avLst>
          </a:prstGeom>
          <a:solidFill>
            <a:srgbClr val="B2D4E5"/>
          </a:solidFill>
          <a:ln/>
        </p:spPr>
      </p:sp>
      <p:sp>
        <p:nvSpPr>
          <p:cNvPr id="16" name="Shape 13"/>
          <p:cNvSpPr/>
          <p:nvPr/>
        </p:nvSpPr>
        <p:spPr>
          <a:xfrm>
            <a:off x="6257627" y="6080403"/>
            <a:ext cx="447794" cy="44779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92763" y="6147554"/>
            <a:ext cx="177403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576304" y="6055519"/>
            <a:ext cx="3188732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Автоматизация звуков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576304" y="6501408"/>
            <a:ext cx="635746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Закрепление правильного произношения, введение звуков в речь.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7795" y="535305"/>
            <a:ext cx="6299716" cy="638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 связной речи</a:t>
            </a:r>
            <a:endParaRPr lang="en-US" sz="4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795" y="1466017"/>
            <a:ext cx="973455" cy="15574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33191" y="1660684"/>
            <a:ext cx="2683669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Описание картинок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433191" y="2096810"/>
            <a:ext cx="6515814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Составление описания по картинке, развитие словарного запаса.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95" y="3023473"/>
            <a:ext cx="973455" cy="15574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33191" y="3218140"/>
            <a:ext cx="2555319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Пересказ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433191" y="3654266"/>
            <a:ext cx="6515814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Пересказ прочитанных или услышанных текстов, развитие внимания, памяти, понимания речи.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795" y="4580930"/>
            <a:ext cx="973455" cy="15574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33191" y="4775597"/>
            <a:ext cx="3135273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Составление рассказов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433191" y="5211723"/>
            <a:ext cx="6515814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Творческое составление историй, развитие фантазии, воображения, связной речи.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795" y="6138386"/>
            <a:ext cx="973455" cy="155745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33191" y="6333053"/>
            <a:ext cx="2555319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Ролевые игры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433191" y="6769179"/>
            <a:ext cx="6515814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 коммуникативных навыков, умения взаимодействовать друг с другом.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8884"/>
            <a:ext cx="7556421" cy="2977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Эффективность коррекционного воздействия и его оценка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866084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Эффективность коррекционного воздействия оценивается по динамике речевого развития ребенка, его успеваемости, поведению, а также по мнению родителей и педагогов. Важно отметить, что коррекционно-развивающая работа должна быть комплексной и систематической.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2024-12-10T16:52:16Z</dcterms:created>
  <dcterms:modified xsi:type="dcterms:W3CDTF">2024-12-10T16:52:16Z</dcterms:modified>
</cp:coreProperties>
</file>